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791200" cy="20104100"/>
  <p:notesSz cx="57912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E4D"/>
    <a:srgbClr val="025FA4"/>
    <a:srgbClr val="D91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>
        <p:scale>
          <a:sx n="110" d="100"/>
          <a:sy n="110" d="100"/>
        </p:scale>
        <p:origin x="1108" y="-113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4340" y="6232271"/>
            <a:ext cx="492252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8680" y="11258296"/>
            <a:ext cx="405384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9008" y="18696814"/>
            <a:ext cx="1853184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9560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69664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560" y="804164"/>
            <a:ext cx="5212080" cy="321665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9560" y="4623943"/>
            <a:ext cx="5212080" cy="13268707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9008" y="18696814"/>
            <a:ext cx="1853184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9560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69664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560" y="804164"/>
            <a:ext cx="5212080" cy="321665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9560" y="4623943"/>
            <a:ext cx="2519172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82468" y="4623943"/>
            <a:ext cx="2519172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1969008" y="18696814"/>
            <a:ext cx="1853184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289560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4169664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560" y="804164"/>
            <a:ext cx="5212080" cy="321665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1969008" y="18696814"/>
            <a:ext cx="1853184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289560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4169664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1969008" y="18696814"/>
            <a:ext cx="1853184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289560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4169664" y="18696814"/>
            <a:ext cx="1331976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object 8">
            <a:extLst>
              <a:ext uri="{FF2B5EF4-FFF2-40B4-BE49-F238E27FC236}">
                <a16:creationId xmlns:a16="http://schemas.microsoft.com/office/drawing/2014/main" id="{1F852288-B00B-DDA5-5B43-D2837E1B386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511173"/>
            <a:ext cx="5791200" cy="1805807"/>
          </a:xfrm>
          <a:prstGeom prst="rect">
            <a:avLst/>
          </a:prstGeom>
        </p:spPr>
      </p:pic>
      <p:pic>
        <p:nvPicPr>
          <p:cNvPr id="53" name="Picture 52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2B061194-DC5F-33D8-417B-45BBA2C87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2400"/>
            <a:ext cx="5791200" cy="1972086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4D43715A-09B5-5990-428A-B49BD24B8AFD}"/>
              </a:ext>
            </a:extLst>
          </p:cNvPr>
          <p:cNvSpPr/>
          <p:nvPr/>
        </p:nvSpPr>
        <p:spPr>
          <a:xfrm>
            <a:off x="1659798" y="5106334"/>
            <a:ext cx="1235383" cy="2470112"/>
          </a:xfrm>
          <a:prstGeom prst="rect">
            <a:avLst/>
          </a:prstGeom>
          <a:solidFill>
            <a:srgbClr val="025F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081376F-F40A-F810-985C-E2AD9F149E1B}"/>
              </a:ext>
            </a:extLst>
          </p:cNvPr>
          <p:cNvSpPr/>
          <p:nvPr/>
        </p:nvSpPr>
        <p:spPr>
          <a:xfrm>
            <a:off x="2899109" y="5095539"/>
            <a:ext cx="2467906" cy="24910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F65CD6A-A947-AE69-0D42-10FFB4F1351C}"/>
              </a:ext>
            </a:extLst>
          </p:cNvPr>
          <p:cNvSpPr/>
          <p:nvPr/>
        </p:nvSpPr>
        <p:spPr>
          <a:xfrm>
            <a:off x="2852513" y="10638369"/>
            <a:ext cx="2514502" cy="248840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2C4CAE1-1385-4E14-365E-4B6F6EB92CB5}"/>
              </a:ext>
            </a:extLst>
          </p:cNvPr>
          <p:cNvSpPr/>
          <p:nvPr/>
        </p:nvSpPr>
        <p:spPr>
          <a:xfrm>
            <a:off x="435865" y="7881686"/>
            <a:ext cx="2467906" cy="247011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19F4B79-3C52-A168-6DFB-38A90AC08D3D}"/>
              </a:ext>
            </a:extLst>
          </p:cNvPr>
          <p:cNvSpPr/>
          <p:nvPr/>
        </p:nvSpPr>
        <p:spPr>
          <a:xfrm>
            <a:off x="1" y="16143272"/>
            <a:ext cx="5791200" cy="396082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831DD4E2-4606-BEF9-2DAB-F775EEA4D7DA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27" y="16088881"/>
            <a:ext cx="5852160" cy="91440"/>
          </a:xfrm>
          <a:prstGeom prst="rect">
            <a:avLst/>
          </a:prstGeom>
        </p:spPr>
      </p:pic>
      <p:pic>
        <p:nvPicPr>
          <p:cNvPr id="44" name="Picture 43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603A9A2E-0B5D-847B-4D76-99AE77B5D93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90" y="16456810"/>
            <a:ext cx="1370224" cy="297413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335747" y="16917702"/>
            <a:ext cx="5229860" cy="20927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 marR="104139">
              <a:lnSpc>
                <a:spcPct val="109800"/>
              </a:lnSpc>
              <a:spcBef>
                <a:spcPts val="95"/>
              </a:spcBef>
            </a:pPr>
            <a:r>
              <a:rPr sz="700" baseline="30864" dirty="0">
                <a:latin typeface="Arial"/>
                <a:cs typeface="Arial"/>
              </a:rPr>
              <a:t>1</a:t>
            </a:r>
            <a:r>
              <a:rPr sz="700" dirty="0">
                <a:latin typeface="Arial"/>
                <a:cs typeface="Arial"/>
              </a:rPr>
              <a:t>Based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on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2022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MetLife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data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for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crown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(D2740)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ZIP code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06340. This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example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is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used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informational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purposes</a:t>
            </a:r>
            <a:r>
              <a:rPr sz="700" dirty="0">
                <a:latin typeface="Arial"/>
                <a:cs typeface="Arial"/>
              </a:rPr>
              <a:t> only. Fees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your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area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may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be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different.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00" dirty="0">
              <a:latin typeface="Arial"/>
              <a:cs typeface="Arial"/>
            </a:endParaRPr>
          </a:p>
          <a:p>
            <a:pPr marL="88900" marR="153035">
              <a:lnSpc>
                <a:spcPct val="109800"/>
              </a:lnSpc>
            </a:pPr>
            <a:r>
              <a:rPr sz="700" baseline="30864" dirty="0">
                <a:latin typeface="Arial"/>
                <a:cs typeface="Arial"/>
              </a:rPr>
              <a:t>2</a:t>
            </a:r>
            <a:r>
              <a:rPr sz="700" dirty="0">
                <a:latin typeface="Arial"/>
                <a:cs typeface="Arial"/>
              </a:rPr>
              <a:t>This</a:t>
            </a:r>
            <a:r>
              <a:rPr sz="700" spc="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is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hypothetical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example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only.</a:t>
            </a:r>
            <a:r>
              <a:rPr sz="700" spc="-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Your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cost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savings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will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vary</a:t>
            </a:r>
            <a:r>
              <a:rPr sz="700" spc="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based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on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your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plan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design,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where</a:t>
            </a:r>
            <a:r>
              <a:rPr sz="700" spc="1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you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live,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spc="-25" dirty="0">
                <a:latin typeface="Arial"/>
                <a:cs typeface="Arial"/>
              </a:rPr>
              <a:t>and</a:t>
            </a:r>
            <a:r>
              <a:rPr sz="700" dirty="0">
                <a:latin typeface="Arial"/>
                <a:cs typeface="Arial"/>
              </a:rPr>
              <a:t> whether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your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plan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requires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co-payment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co-insurance.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Please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see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your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Plan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Summary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details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about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spc="-20" dirty="0">
                <a:latin typeface="Arial"/>
                <a:cs typeface="Arial"/>
              </a:rPr>
              <a:t>your</a:t>
            </a:r>
            <a:r>
              <a:rPr sz="700" dirty="0">
                <a:latin typeface="Arial"/>
                <a:cs typeface="Arial"/>
              </a:rPr>
              <a:t> specific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coverage.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Savings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from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enrolling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dental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benefits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plan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will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depend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various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factors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including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the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cost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spc="-25" dirty="0">
                <a:latin typeface="Arial"/>
                <a:cs typeface="Arial"/>
              </a:rPr>
              <a:t>of</a:t>
            </a:r>
            <a:r>
              <a:rPr sz="700" dirty="0">
                <a:latin typeface="Arial"/>
                <a:cs typeface="Arial"/>
              </a:rPr>
              <a:t> the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plan,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how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often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participants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visit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dentist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the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cost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of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services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rendered.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00" dirty="0">
              <a:latin typeface="Arial"/>
              <a:cs typeface="Arial"/>
            </a:endParaRPr>
          </a:p>
          <a:p>
            <a:pPr marL="88900" marR="68580">
              <a:lnSpc>
                <a:spcPct val="109800"/>
              </a:lnSpc>
            </a:pPr>
            <a:r>
              <a:rPr sz="700" baseline="30864" dirty="0">
                <a:latin typeface="Arial"/>
                <a:cs typeface="Arial"/>
              </a:rPr>
              <a:t>3</a:t>
            </a:r>
            <a:r>
              <a:rPr sz="700" dirty="0">
                <a:latin typeface="Arial"/>
                <a:cs typeface="Arial"/>
              </a:rPr>
              <a:t>Based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internal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analysis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by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MetLife.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Negotiated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fees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refer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to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the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fees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that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in-network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dentists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have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agreed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to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accept</a:t>
            </a:r>
            <a:r>
              <a:rPr sz="700" dirty="0">
                <a:latin typeface="Arial"/>
                <a:cs typeface="Arial"/>
              </a:rPr>
              <a:t> as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payment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full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covered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services,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subject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to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any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copayments,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deductibles,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cost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sharing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benefit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maximums.</a:t>
            </a:r>
            <a:r>
              <a:rPr sz="700" dirty="0">
                <a:latin typeface="Arial"/>
                <a:cs typeface="Arial"/>
              </a:rPr>
              <a:t> Negotiated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fees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are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subject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to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change.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00" dirty="0">
              <a:latin typeface="Arial"/>
              <a:cs typeface="Arial"/>
            </a:endParaRPr>
          </a:p>
          <a:p>
            <a:pPr marL="88900" marR="99695">
              <a:lnSpc>
                <a:spcPct val="109800"/>
              </a:lnSpc>
            </a:pPr>
            <a:r>
              <a:rPr sz="700" baseline="30864" dirty="0">
                <a:latin typeface="Arial"/>
                <a:cs typeface="Arial"/>
              </a:rPr>
              <a:t>4</a:t>
            </a:r>
            <a:r>
              <a:rPr sz="700" dirty="0">
                <a:latin typeface="Arial"/>
                <a:cs typeface="Arial"/>
              </a:rPr>
              <a:t>National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Institutes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of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Health.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Oral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Health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America:</a:t>
            </a:r>
            <a:r>
              <a:rPr sz="700" spc="-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Advances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Challenges.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Bethesda,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MD: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US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Department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spc="-25" dirty="0">
                <a:latin typeface="Arial"/>
                <a:cs typeface="Arial"/>
              </a:rPr>
              <a:t>of</a:t>
            </a:r>
            <a:r>
              <a:rPr sz="700" dirty="0">
                <a:latin typeface="Arial"/>
                <a:cs typeface="Arial"/>
              </a:rPr>
              <a:t> Health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Human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Services,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National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Institute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of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Health,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National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Institute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of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Dental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Craniofacial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Research,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2021.</a:t>
            </a:r>
            <a:endParaRPr sz="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00" dirty="0">
              <a:latin typeface="Arial"/>
              <a:cs typeface="Arial"/>
            </a:endParaRPr>
          </a:p>
          <a:p>
            <a:pPr marL="88900" marR="89535">
              <a:lnSpc>
                <a:spcPct val="109800"/>
              </a:lnSpc>
            </a:pPr>
            <a:r>
              <a:rPr sz="700" dirty="0">
                <a:latin typeface="Arial"/>
                <a:cs typeface="Arial"/>
              </a:rPr>
              <a:t>Like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most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group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benefit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programs,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benefit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programs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offered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by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MetLife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its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affiliates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contain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certain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exclusions,</a:t>
            </a:r>
            <a:r>
              <a:rPr sz="700" dirty="0">
                <a:latin typeface="Arial"/>
                <a:cs typeface="Arial"/>
              </a:rPr>
              <a:t> exceptions,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reductions,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limitations,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waiting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periods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terms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keeping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them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in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force.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Please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contact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MetLife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spc="-20" dirty="0">
                <a:latin typeface="Arial"/>
                <a:cs typeface="Arial"/>
              </a:rPr>
              <a:t>your</a:t>
            </a:r>
            <a:r>
              <a:rPr sz="700" dirty="0">
                <a:latin typeface="Arial"/>
                <a:cs typeface="Arial"/>
              </a:rPr>
              <a:t> plan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administrator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for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costs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complete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details.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947" y="19465292"/>
            <a:ext cx="4253865" cy="251992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b="1" dirty="0">
                <a:latin typeface="Arial"/>
                <a:cs typeface="Arial"/>
              </a:rPr>
              <a:t>Metropolitan</a:t>
            </a:r>
            <a:r>
              <a:rPr sz="700" b="1" spc="5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Life</a:t>
            </a:r>
            <a:r>
              <a:rPr sz="700" b="1" spc="10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Insurance</a:t>
            </a:r>
            <a:r>
              <a:rPr sz="700" b="1" spc="10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Company</a:t>
            </a:r>
            <a:r>
              <a:rPr sz="700" b="1" spc="229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|</a:t>
            </a:r>
            <a:r>
              <a:rPr sz="700" b="1" spc="225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200</a:t>
            </a:r>
            <a:r>
              <a:rPr sz="700" b="1" spc="10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Park</a:t>
            </a:r>
            <a:r>
              <a:rPr sz="700" b="1" spc="-20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Avenue</a:t>
            </a:r>
            <a:r>
              <a:rPr sz="700" b="1" spc="225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|</a:t>
            </a:r>
            <a:r>
              <a:rPr sz="700" b="1" spc="229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New</a:t>
            </a:r>
            <a:r>
              <a:rPr sz="700" b="1" spc="-5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York,</a:t>
            </a:r>
            <a:r>
              <a:rPr sz="700" b="1" spc="5" dirty="0">
                <a:latin typeface="Arial"/>
                <a:cs typeface="Arial"/>
              </a:rPr>
              <a:t> </a:t>
            </a:r>
            <a:r>
              <a:rPr sz="700" b="1" dirty="0">
                <a:latin typeface="Arial"/>
                <a:cs typeface="Arial"/>
              </a:rPr>
              <a:t>NY</a:t>
            </a:r>
            <a:r>
              <a:rPr sz="700" b="1" spc="-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10166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700" dirty="0">
                <a:latin typeface="Arial"/>
                <a:cs typeface="Arial"/>
              </a:rPr>
              <a:t>L0223029506[exp0125][All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States][DC,GU,MP,PR,VI]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©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2023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MetLife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Services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and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Solutions,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spc="-20" dirty="0">
                <a:latin typeface="Arial"/>
                <a:cs typeface="Arial"/>
              </a:rPr>
              <a:t>LLC.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66619" y="10780859"/>
            <a:ext cx="2092325" cy="1917833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50800" marR="177165">
              <a:lnSpc>
                <a:spcPts val="1670"/>
              </a:lnSpc>
              <a:spcBef>
                <a:spcPts val="280"/>
              </a:spcBef>
            </a:pPr>
            <a:r>
              <a:rPr sz="1500" b="1" dirty="0">
                <a:latin typeface="Arial"/>
                <a:cs typeface="Arial"/>
              </a:rPr>
              <a:t>Overall</a:t>
            </a:r>
            <a:r>
              <a:rPr sz="1500" b="1" spc="5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health</a:t>
            </a:r>
            <a:r>
              <a:rPr sz="1500" b="1" spc="5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starts </a:t>
            </a:r>
            <a:r>
              <a:rPr sz="1500" b="1" dirty="0">
                <a:latin typeface="Arial"/>
                <a:cs typeface="Arial"/>
              </a:rPr>
              <a:t>with</a:t>
            </a:r>
            <a:r>
              <a:rPr sz="1500" b="1" spc="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oral</a:t>
            </a:r>
            <a:r>
              <a:rPr sz="1500" b="1" spc="3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health</a:t>
            </a:r>
            <a:endParaRPr sz="1500" dirty="0">
              <a:latin typeface="Arial"/>
              <a:cs typeface="Arial"/>
            </a:endParaRPr>
          </a:p>
          <a:p>
            <a:pPr marL="50800" marR="43180">
              <a:lnSpc>
                <a:spcPct val="102499"/>
              </a:lnSpc>
              <a:spcBef>
                <a:spcPts val="919"/>
              </a:spcBef>
            </a:pPr>
            <a:r>
              <a:rPr sz="1050" dirty="0">
                <a:latin typeface="Arial"/>
                <a:cs typeface="Arial"/>
              </a:rPr>
              <a:t>Routine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dental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health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does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more </a:t>
            </a:r>
            <a:r>
              <a:rPr sz="1050" dirty="0">
                <a:latin typeface="Arial"/>
                <a:cs typeface="Arial"/>
              </a:rPr>
              <a:t>than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protect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your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teeth—it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is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an </a:t>
            </a:r>
            <a:r>
              <a:rPr sz="1050" dirty="0">
                <a:latin typeface="Arial"/>
                <a:cs typeface="Arial"/>
              </a:rPr>
              <a:t>essential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part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of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your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overall </a:t>
            </a:r>
            <a:r>
              <a:rPr sz="1050" dirty="0">
                <a:latin typeface="Arial"/>
                <a:cs typeface="Arial"/>
              </a:rPr>
              <a:t>mental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physical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health.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It </a:t>
            </a:r>
            <a:r>
              <a:rPr sz="1050" dirty="0">
                <a:latin typeface="Arial"/>
                <a:cs typeface="Arial"/>
              </a:rPr>
              <a:t>contributes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to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effective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chewing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healthy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nutrition,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speech</a:t>
            </a:r>
            <a:r>
              <a:rPr sz="1050" spc="35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and </a:t>
            </a:r>
            <a:r>
              <a:rPr sz="1050" dirty="0">
                <a:latin typeface="Arial"/>
                <a:cs typeface="Arial"/>
              </a:rPr>
              <a:t>social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confidence.</a:t>
            </a:r>
            <a:r>
              <a:rPr sz="900" spc="-15" baseline="32407" dirty="0">
                <a:latin typeface="Arial"/>
                <a:cs typeface="Arial"/>
              </a:rPr>
              <a:t>4</a:t>
            </a:r>
            <a:endParaRPr sz="900" baseline="32407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5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6529" y="8051195"/>
            <a:ext cx="2107565" cy="170174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50800" marR="149225">
              <a:lnSpc>
                <a:spcPts val="1670"/>
              </a:lnSpc>
              <a:spcBef>
                <a:spcPts val="280"/>
              </a:spcBef>
            </a:pPr>
            <a:r>
              <a:rPr sz="1500" b="1" dirty="0">
                <a:latin typeface="Arial"/>
                <a:cs typeface="Arial"/>
              </a:rPr>
              <a:t>Premium</a:t>
            </a:r>
            <a:r>
              <a:rPr sz="1500" b="1" spc="5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dental</a:t>
            </a:r>
            <a:r>
              <a:rPr sz="1500" b="1" spc="60" dirty="0">
                <a:latin typeface="Arial"/>
                <a:cs typeface="Arial"/>
              </a:rPr>
              <a:t> </a:t>
            </a:r>
            <a:r>
              <a:rPr sz="1500" b="1" spc="-20" dirty="0">
                <a:latin typeface="Arial"/>
                <a:cs typeface="Arial"/>
              </a:rPr>
              <a:t>care </a:t>
            </a:r>
            <a:r>
              <a:rPr sz="1500" b="1" dirty="0">
                <a:latin typeface="Arial"/>
                <a:cs typeface="Arial"/>
              </a:rPr>
              <a:t>at</a:t>
            </a:r>
            <a:r>
              <a:rPr sz="1500" b="1" spc="5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discounted</a:t>
            </a:r>
            <a:r>
              <a:rPr sz="1500" b="1" spc="50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prices</a:t>
            </a:r>
            <a:endParaRPr sz="1500" dirty="0">
              <a:latin typeface="Arial"/>
              <a:cs typeface="Arial"/>
            </a:endParaRPr>
          </a:p>
          <a:p>
            <a:pPr marL="50800" marR="43180">
              <a:lnSpc>
                <a:spcPct val="102499"/>
              </a:lnSpc>
              <a:spcBef>
                <a:spcPts val="465"/>
              </a:spcBef>
            </a:pPr>
            <a:r>
              <a:rPr sz="1050" spc="-30" dirty="0">
                <a:latin typeface="Arial"/>
                <a:cs typeface="Arial"/>
              </a:rPr>
              <a:t>Top-</a:t>
            </a:r>
            <a:r>
              <a:rPr sz="1050" dirty="0">
                <a:latin typeface="Arial"/>
                <a:cs typeface="Arial"/>
              </a:rPr>
              <a:t>quality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care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doesn’t</a:t>
            </a:r>
            <a:r>
              <a:rPr sz="1050" spc="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have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to </a:t>
            </a:r>
            <a:r>
              <a:rPr sz="1050" dirty="0">
                <a:latin typeface="Arial"/>
                <a:cs typeface="Arial"/>
              </a:rPr>
              <a:t>come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with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top-shelf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price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tag. </a:t>
            </a:r>
            <a:r>
              <a:rPr sz="1050" dirty="0">
                <a:latin typeface="Arial"/>
                <a:cs typeface="Arial"/>
              </a:rPr>
              <a:t>MetLife</a:t>
            </a:r>
            <a:r>
              <a:rPr sz="1050" spc="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Dental</a:t>
            </a:r>
            <a:r>
              <a:rPr sz="1050" spc="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Insurance</a:t>
            </a:r>
            <a:r>
              <a:rPr sz="1050" spc="4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can </a:t>
            </a:r>
            <a:r>
              <a:rPr sz="1050" dirty="0">
                <a:latin typeface="Arial"/>
                <a:cs typeface="Arial"/>
              </a:rPr>
              <a:t>save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you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up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to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35-50%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on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dentist </a:t>
            </a:r>
            <a:r>
              <a:rPr sz="1050" dirty="0">
                <a:latin typeface="Arial"/>
                <a:cs typeface="Arial"/>
              </a:rPr>
              <a:t>list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prices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for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everything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from </a:t>
            </a:r>
            <a:r>
              <a:rPr sz="1050" dirty="0">
                <a:latin typeface="Arial"/>
                <a:cs typeface="Arial"/>
              </a:rPr>
              <a:t>fillings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to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crowns.</a:t>
            </a:r>
            <a:r>
              <a:rPr sz="900" spc="-15" baseline="32407" dirty="0">
                <a:latin typeface="Arial"/>
                <a:cs typeface="Arial"/>
              </a:rPr>
              <a:t>3</a:t>
            </a:r>
            <a:endParaRPr sz="900" baseline="32407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5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79319" y="5260072"/>
            <a:ext cx="2096770" cy="11982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500" b="1" dirty="0">
                <a:latin typeface="Arial"/>
                <a:cs typeface="Arial"/>
              </a:rPr>
              <a:t>Did</a:t>
            </a:r>
            <a:r>
              <a:rPr sz="1500" b="1" spc="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you</a:t>
            </a:r>
            <a:r>
              <a:rPr sz="1500" b="1" spc="30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know?</a:t>
            </a:r>
            <a:endParaRPr sz="1500" dirty="0">
              <a:latin typeface="Arial"/>
              <a:cs typeface="Arial"/>
            </a:endParaRPr>
          </a:p>
          <a:p>
            <a:pPr marL="38100" marR="30480">
              <a:lnSpc>
                <a:spcPct val="102499"/>
              </a:lnSpc>
              <a:spcBef>
                <a:spcPts val="950"/>
              </a:spcBef>
            </a:pPr>
            <a:r>
              <a:rPr sz="1050" dirty="0">
                <a:latin typeface="Arial"/>
                <a:cs typeface="Arial"/>
              </a:rPr>
              <a:t>The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average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cost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of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dental </a:t>
            </a:r>
            <a:r>
              <a:rPr sz="1050" dirty="0">
                <a:latin typeface="Arial"/>
                <a:cs typeface="Arial"/>
              </a:rPr>
              <a:t>crown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is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$1,424.</a:t>
            </a:r>
            <a:r>
              <a:rPr sz="900" baseline="32407" dirty="0">
                <a:latin typeface="Arial"/>
                <a:cs typeface="Arial"/>
              </a:rPr>
              <a:t>1</a:t>
            </a:r>
            <a:r>
              <a:rPr sz="900" spc="30" baseline="32407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With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MetLife </a:t>
            </a:r>
            <a:r>
              <a:rPr sz="1050" dirty="0">
                <a:latin typeface="Arial"/>
                <a:cs typeface="Arial"/>
              </a:rPr>
              <a:t>Dental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Insurance,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however,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your </a:t>
            </a:r>
            <a:r>
              <a:rPr sz="1050" dirty="0">
                <a:latin typeface="Arial"/>
                <a:cs typeface="Arial"/>
              </a:rPr>
              <a:t>average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out-of-pocket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cost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is</a:t>
            </a:r>
            <a:r>
              <a:rPr sz="1050" spc="3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only</a:t>
            </a:r>
            <a:endParaRPr sz="105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sz="1050" dirty="0">
                <a:latin typeface="Arial"/>
                <a:cs typeface="Arial"/>
              </a:rPr>
              <a:t>$447.50,</a:t>
            </a:r>
            <a:r>
              <a:rPr sz="900" baseline="32407" dirty="0">
                <a:latin typeface="Arial"/>
                <a:cs typeface="Arial"/>
              </a:rPr>
              <a:t>2</a:t>
            </a:r>
            <a:r>
              <a:rPr sz="900" spc="232" baseline="32407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saving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you</a:t>
            </a:r>
            <a:r>
              <a:rPr sz="1050" spc="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$976.50!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37797" y="6357243"/>
            <a:ext cx="1036955" cy="1085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avg.</a:t>
            </a:r>
            <a:r>
              <a:rPr sz="1050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endParaRPr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2100" spc="-25" dirty="0">
                <a:solidFill>
                  <a:srgbClr val="A4CE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endParaRPr sz="2100" dirty="0">
              <a:solidFill>
                <a:srgbClr val="A4CE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00">
              <a:lnSpc>
                <a:spcPct val="100000"/>
              </a:lnSpc>
              <a:spcBef>
                <a:spcPts val="365"/>
              </a:spcBef>
            </a:pPr>
            <a:r>
              <a:rPr sz="21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$447.50</a:t>
            </a:r>
            <a:endParaRPr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00">
              <a:lnSpc>
                <a:spcPct val="100000"/>
              </a:lnSpc>
              <a:spcBef>
                <a:spcPts val="280"/>
              </a:spcBef>
            </a:pPr>
            <a:r>
              <a:rPr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out-of-</a:t>
            </a:r>
            <a:r>
              <a:rPr sz="1050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pocket</a:t>
            </a:r>
            <a:r>
              <a:rPr sz="900" spc="-15" baseline="324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900" baseline="3240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73924" y="6023025"/>
            <a:ext cx="81915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solidFill>
                  <a:schemeClr val="bg1"/>
                </a:solidFill>
                <a:latin typeface="Helvetica Neue"/>
                <a:cs typeface="Helvetica Neue"/>
              </a:rPr>
              <a:t>1</a:t>
            </a:r>
            <a:endParaRPr sz="8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63197" y="6000154"/>
            <a:ext cx="83883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1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$1,424</a:t>
            </a:r>
            <a:endParaRPr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3444580"/>
            <a:ext cx="5790907" cy="435119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411947" y="1907899"/>
            <a:ext cx="3004696" cy="772647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325"/>
              </a:spcBef>
            </a:pPr>
            <a:r>
              <a:rPr sz="1700" b="1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Protect</a:t>
            </a:r>
            <a:r>
              <a:rPr sz="1700" b="1" spc="-60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 </a:t>
            </a:r>
            <a:r>
              <a:rPr sz="1700" b="1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your</a:t>
            </a:r>
            <a:r>
              <a:rPr sz="1700" b="1" spc="-55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 </a:t>
            </a:r>
            <a:r>
              <a:rPr sz="1700" b="1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pearly</a:t>
            </a:r>
            <a:r>
              <a:rPr sz="1700" b="1" spc="-55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 </a:t>
            </a:r>
            <a:r>
              <a:rPr sz="1700" b="1" spc="-10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whites </a:t>
            </a:r>
            <a:r>
              <a:rPr sz="1700" b="1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and</a:t>
            </a:r>
            <a:r>
              <a:rPr sz="1700" b="1" spc="-45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 </a:t>
            </a:r>
            <a:r>
              <a:rPr sz="1700" b="1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your</a:t>
            </a:r>
            <a:r>
              <a:rPr sz="1700" b="1" spc="-40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 </a:t>
            </a:r>
            <a:r>
              <a:rPr sz="1700" b="1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wallet</a:t>
            </a:r>
            <a:r>
              <a:rPr sz="1700" b="1" spc="-45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 </a:t>
            </a:r>
            <a:r>
              <a:rPr sz="1700" b="1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with</a:t>
            </a:r>
            <a:r>
              <a:rPr sz="1700" b="1" spc="-40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 </a:t>
            </a:r>
            <a:r>
              <a:rPr sz="1700" b="1" spc="-10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MetLife </a:t>
            </a:r>
            <a:r>
              <a:rPr sz="1700" b="1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Dental</a:t>
            </a:r>
            <a:r>
              <a:rPr sz="1700" b="1" spc="-65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 </a:t>
            </a:r>
            <a:r>
              <a:rPr sz="1700" b="1" spc="-10" dirty="0">
                <a:solidFill>
                  <a:schemeClr val="bg1"/>
                </a:solidFill>
                <a:latin typeface="Georgia" panose="02040502050405020303" pitchFamily="18" charset="0"/>
                <a:cs typeface="Utopia Std"/>
              </a:rPr>
              <a:t>Insurance.</a:t>
            </a:r>
            <a:endParaRPr sz="1700" dirty="0">
              <a:solidFill>
                <a:schemeClr val="bg1"/>
              </a:solidFill>
              <a:latin typeface="Georgia" panose="02040502050405020303" pitchFamily="18" charset="0"/>
              <a:cs typeface="Utopia St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5711" y="15957985"/>
            <a:ext cx="579120" cy="11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" dirty="0">
                <a:latin typeface="Arial"/>
                <a:cs typeface="Arial"/>
              </a:rPr>
              <a:t>ADF#</a:t>
            </a:r>
            <a:r>
              <a:rPr sz="600" spc="15" dirty="0">
                <a:latin typeface="Arial"/>
                <a:cs typeface="Arial"/>
              </a:rPr>
              <a:t> </a:t>
            </a:r>
            <a:r>
              <a:rPr sz="600" spc="-10" dirty="0">
                <a:latin typeface="Arial"/>
                <a:cs typeface="Arial"/>
              </a:rPr>
              <a:t>D2932.23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55" name="object 30">
            <a:extLst>
              <a:ext uri="{FF2B5EF4-FFF2-40B4-BE49-F238E27FC236}">
                <a16:creationId xmlns:a16="http://schemas.microsoft.com/office/drawing/2014/main" id="{F19B98B3-169E-AD6E-7D1D-92B579DDC8ED}"/>
              </a:ext>
            </a:extLst>
          </p:cNvPr>
          <p:cNvSpPr txBox="1"/>
          <p:nvPr/>
        </p:nvSpPr>
        <p:spPr>
          <a:xfrm>
            <a:off x="375263" y="4334433"/>
            <a:ext cx="4922520" cy="37952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lang="en-US" sz="1200" spc="25" dirty="0">
                <a:latin typeface="Arial"/>
                <a:cs typeface="Arial"/>
              </a:rPr>
              <a:t>Now 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your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chance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find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affordable </a:t>
            </a:r>
            <a:r>
              <a:rPr sz="1200" dirty="0">
                <a:latin typeface="Arial"/>
                <a:cs typeface="Arial"/>
              </a:rPr>
              <a:t>dental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coverage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that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fits,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without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having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feel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like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pulling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teeth</a:t>
            </a:r>
            <a:r>
              <a:rPr lang="en-US" sz="1200" spc="-10" dirty="0">
                <a:latin typeface="Arial"/>
                <a:cs typeface="Arial"/>
              </a:rPr>
              <a:t>, with</a:t>
            </a:r>
            <a:r>
              <a:rPr lang="en-US" sz="1200" spc="25" dirty="0">
                <a:latin typeface="Arial"/>
                <a:cs typeface="Arial"/>
              </a:rPr>
              <a:t> </a:t>
            </a:r>
            <a:r>
              <a:rPr lang="en-US" sz="1200" dirty="0">
                <a:latin typeface="Arial"/>
                <a:cs typeface="Arial"/>
              </a:rPr>
              <a:t>MetLife</a:t>
            </a:r>
            <a:r>
              <a:rPr lang="en-US" sz="1200" spc="25" dirty="0">
                <a:latin typeface="Arial"/>
                <a:cs typeface="Arial"/>
              </a:rPr>
              <a:t> </a:t>
            </a:r>
            <a:r>
              <a:rPr lang="en-US" sz="1200" dirty="0">
                <a:latin typeface="Arial"/>
                <a:cs typeface="Arial"/>
              </a:rPr>
              <a:t>Dental</a:t>
            </a:r>
            <a:r>
              <a:rPr lang="en-US" sz="1200" spc="30" dirty="0">
                <a:latin typeface="Arial"/>
                <a:cs typeface="Arial"/>
              </a:rPr>
              <a:t> </a:t>
            </a:r>
            <a:r>
              <a:rPr lang="en-US" sz="1200" dirty="0">
                <a:latin typeface="Arial"/>
                <a:cs typeface="Arial"/>
              </a:rPr>
              <a:t>Insurance</a:t>
            </a:r>
            <a:r>
              <a:rPr lang="en-US" sz="1200" spc="25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  <p:pic>
        <p:nvPicPr>
          <p:cNvPr id="60" name="Picture 59" descr="A picture containing person, crowd&#10;&#10;Description automatically generated">
            <a:extLst>
              <a:ext uri="{FF2B5EF4-FFF2-40B4-BE49-F238E27FC236}">
                <a16:creationId xmlns:a16="http://schemas.microsoft.com/office/drawing/2014/main" id="{549D03F3-E3F6-1DD2-0273-A7AD351474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218" y="7886053"/>
            <a:ext cx="2470797" cy="2470797"/>
          </a:xfrm>
          <a:prstGeom prst="rect">
            <a:avLst/>
          </a:prstGeom>
        </p:spPr>
      </p:pic>
      <p:pic>
        <p:nvPicPr>
          <p:cNvPr id="62" name="Picture 61" descr="A picture containing outdoor, person&#10;&#10;Description automatically generated">
            <a:extLst>
              <a:ext uri="{FF2B5EF4-FFF2-40B4-BE49-F238E27FC236}">
                <a16:creationId xmlns:a16="http://schemas.microsoft.com/office/drawing/2014/main" id="{3179E42F-D7C3-36F6-C794-1F885F5F79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65" y="10638369"/>
            <a:ext cx="2470797" cy="2470797"/>
          </a:xfrm>
          <a:prstGeom prst="rect">
            <a:avLst/>
          </a:prstGeom>
        </p:spPr>
      </p:pic>
      <p:pic>
        <p:nvPicPr>
          <p:cNvPr id="64" name="Picture 63" descr="A picture containing person, person, food, dish&#10;&#10;Description automatically generated">
            <a:extLst>
              <a:ext uri="{FF2B5EF4-FFF2-40B4-BE49-F238E27FC236}">
                <a16:creationId xmlns:a16="http://schemas.microsoft.com/office/drawing/2014/main" id="{616AAAFD-B58D-0403-36F9-951161DE6E4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65" y="5106334"/>
            <a:ext cx="1235399" cy="24707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771997-A06A-E07A-52D4-19674E65CD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196" y="5315276"/>
            <a:ext cx="363795" cy="550890"/>
          </a:xfrm>
          <a:prstGeom prst="rect">
            <a:avLst/>
          </a:prstGeom>
        </p:spPr>
      </p:pic>
      <p:pic>
        <p:nvPicPr>
          <p:cNvPr id="9" name="object 20">
            <a:extLst>
              <a:ext uri="{FF2B5EF4-FFF2-40B4-BE49-F238E27FC236}">
                <a16:creationId xmlns:a16="http://schemas.microsoft.com/office/drawing/2014/main" id="{F9218728-A47D-B39E-FE07-18BD12B3730A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618228" y="1078271"/>
            <a:ext cx="10960" cy="2460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D68A1D-26E7-D799-89EC-294769322877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" r="58881"/>
          <a:stretch/>
        </p:blipFill>
        <p:spPr>
          <a:xfrm>
            <a:off x="398992" y="1079109"/>
            <a:ext cx="1129042" cy="24849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5D3335-D233-11EA-55FD-D3B94BA58E63}"/>
              </a:ext>
            </a:extLst>
          </p:cNvPr>
          <p:cNvCxnSpPr>
            <a:cxnSpLocks/>
          </p:cNvCxnSpPr>
          <p:nvPr/>
        </p:nvCxnSpPr>
        <p:spPr>
          <a:xfrm>
            <a:off x="1620063" y="1074758"/>
            <a:ext cx="0" cy="245260"/>
          </a:xfrm>
          <a:prstGeom prst="line">
            <a:avLst/>
          </a:prstGeom>
          <a:ln w="19050">
            <a:solidFill>
              <a:srgbClr val="0395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BFA9A4D-A34E-F419-36D4-1D1058EFC801}"/>
              </a:ext>
            </a:extLst>
          </p:cNvPr>
          <p:cNvSpPr txBox="1"/>
          <p:nvPr/>
        </p:nvSpPr>
        <p:spPr>
          <a:xfrm>
            <a:off x="1682597" y="1050048"/>
            <a:ext cx="2792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395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Dental Insurance</a:t>
            </a:r>
          </a:p>
        </p:txBody>
      </p:sp>
      <p:sp>
        <p:nvSpPr>
          <p:cNvPr id="4" name="object 23">
            <a:extLst>
              <a:ext uri="{FF2B5EF4-FFF2-40B4-BE49-F238E27FC236}">
                <a16:creationId xmlns:a16="http://schemas.microsoft.com/office/drawing/2014/main" id="{1C4D64E9-8004-89C7-90E2-68BE70392C98}"/>
              </a:ext>
            </a:extLst>
          </p:cNvPr>
          <p:cNvSpPr txBox="1"/>
          <p:nvPr/>
        </p:nvSpPr>
        <p:spPr>
          <a:xfrm>
            <a:off x="851608" y="3561850"/>
            <a:ext cx="4001809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 in Dental Insurance during annual enrollment.</a:t>
            </a:r>
            <a:endParaRPr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5C45C269-BD4D-9FD4-9FB7-6E862BDFA8E6}"/>
              </a:ext>
            </a:extLst>
          </p:cNvPr>
          <p:cNvSpPr txBox="1"/>
          <p:nvPr/>
        </p:nvSpPr>
        <p:spPr>
          <a:xfrm>
            <a:off x="730064" y="13864402"/>
            <a:ext cx="4347413" cy="373179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719455" marR="5080" indent="-707390"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Please see your Plan Summary for more information. </a:t>
            </a:r>
          </a:p>
          <a:p>
            <a:pPr marL="719455" marR="5080" indent="-707390"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Enroll in Dental Insurance during annual enrollment.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7FAD21EF-E464-B1A4-40D9-E45BC202B365}"/>
              </a:ext>
            </a:extLst>
          </p:cNvPr>
          <p:cNvSpPr txBox="1"/>
          <p:nvPr/>
        </p:nvSpPr>
        <p:spPr>
          <a:xfrm>
            <a:off x="1601040" y="14570868"/>
            <a:ext cx="2406042" cy="3267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0985" marR="5080" indent="-248920" algn="ctr">
              <a:lnSpc>
                <a:spcPct val="121100"/>
              </a:lnSpc>
              <a:spcBef>
                <a:spcPts val="95"/>
              </a:spcBef>
            </a:pPr>
            <a:r>
              <a:rPr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r>
              <a:rPr sz="850" b="1" spc="7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sz="850" b="1" spc="7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MetLife</a:t>
            </a:r>
            <a:r>
              <a:rPr sz="850" b="1" spc="7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sz="850" b="1" spc="7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50" b="1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n-US" sz="850" b="1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60985" marR="5080" indent="-248920" algn="ctr">
              <a:lnSpc>
                <a:spcPct val="121100"/>
              </a:lnSpc>
              <a:spcBef>
                <a:spcPts val="95"/>
              </a:spcBef>
            </a:pPr>
            <a:r>
              <a:rPr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1-800-</a:t>
            </a:r>
            <a:r>
              <a:rPr sz="850" b="1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GET-</a:t>
            </a:r>
            <a:r>
              <a:rPr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MET8</a:t>
            </a:r>
            <a:r>
              <a:rPr sz="850" b="1" spc="21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(1-800-438-</a:t>
            </a:r>
            <a:r>
              <a:rPr sz="850" b="1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6388)</a:t>
            </a:r>
            <a:endParaRPr sz="8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495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Helvetica Neue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Wisneski, Pamela</dc:creator>
  <cp:lastModifiedBy>Wisneski, Pamela</cp:lastModifiedBy>
  <cp:revision>18</cp:revision>
  <dcterms:created xsi:type="dcterms:W3CDTF">2023-03-13T15:38:25Z</dcterms:created>
  <dcterms:modified xsi:type="dcterms:W3CDTF">2023-07-13T18:34:36Z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2023-02-06T00:00:00Z</vt:filetime>
  </property>
  <property fmtid="{D5CDD505-2E9C-101B-9397-08002B2CF9AE}" pid="3" name="Creator">
    <vt:lpwstr>Adobe Photoshop 24.1 (Macintosh)</vt:lpwstr>
  </property>
  <property fmtid="{D5CDD505-2E9C-101B-9397-08002B2CF9AE}" pid="4" name="LastSaved">
    <vt:filetime>2023-03-13T00:00:00Z</vt:filetime>
  </property>
  <property fmtid="{D5CDD505-2E9C-101B-9397-08002B2CF9AE}" pid="5" name="Producer">
    <vt:lpwstr>Adobe Photoshop for Macintosh -- Image Conversion Plug-in</vt:lpwstr>
  </property>
</Properties>
</file>